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Playfair Display" charset="1" panose="00000500000000000000"/>
      <p:regular r:id="rId8"/>
    </p:embeddedFont>
    <p:embeddedFont>
      <p:font typeface="Playfair Display Bold" charset="1" panose="00000800000000000000"/>
      <p:regular r:id="rId9"/>
    </p:embeddedFont>
    <p:embeddedFont>
      <p:font typeface="Playfair Display Italics" charset="1" panose="00000500000000000000"/>
      <p:regular r:id="rId10"/>
    </p:embeddedFont>
    <p:embeddedFont>
      <p:font typeface="Playfair Display Bold Italics" charset="1" panose="00000800000000000000"/>
      <p:regular r:id="rId11"/>
    </p:embeddedFont>
    <p:embeddedFont>
      <p:font typeface="Arimo" charset="1" panose="020B0604020202020204"/>
      <p:regular r:id="rId12"/>
    </p:embeddedFont>
    <p:embeddedFont>
      <p:font typeface="Arimo Bold" charset="1" panose="020B0704020202020204"/>
      <p:regular r:id="rId13"/>
    </p:embeddedFont>
    <p:embeddedFont>
      <p:font typeface="Arimo Italics" charset="1" panose="020B0604020202090204"/>
      <p:regular r:id="rId14"/>
    </p:embeddedFont>
    <p:embeddedFont>
      <p:font typeface="Arimo Bold Italics" charset="1" panose="020B0704020202090204"/>
      <p:regular r:id="rId15"/>
    </p:embeddedFont>
    <p:embeddedFont>
      <p:font typeface="Aileron Heavy" charset="1" panose="00000A00000000000000"/>
      <p:regular r:id="rId16"/>
    </p:embeddedFont>
    <p:embeddedFont>
      <p:font typeface="Aileron Heavy Bold" charset="1" panose="00000A00000000000000"/>
      <p:regular r:id="rId17"/>
    </p:embeddedFont>
    <p:embeddedFont>
      <p:font typeface="Aileron Heavy Italics" charset="1" panose="00000A00000000000000"/>
      <p:regular r:id="rId18"/>
    </p:embeddedFont>
    <p:embeddedFont>
      <p:font typeface="Aileron Heavy Bold Italics" charset="1" panose="00000A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097452" y="1028700"/>
            <a:ext cx="14161848" cy="8229600"/>
          </a:xfrm>
          <a:prstGeom prst="rect">
            <a:avLst/>
          </a:prstGeom>
          <a:solidFill>
            <a:srgbClr val="628474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6416" r="0" b="6416"/>
          <a:stretch>
            <a:fillRect/>
          </a:stretch>
        </p:blipFill>
        <p:spPr>
          <a:xfrm flipH="false" flipV="false" rot="0">
            <a:off x="3097452" y="1028700"/>
            <a:ext cx="14161848" cy="8229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9701" r="0" b="9701"/>
          <a:stretch>
            <a:fillRect/>
          </a:stretch>
        </p:blipFill>
        <p:spPr>
          <a:xfrm flipH="false" flipV="false" rot="0">
            <a:off x="2971800" y="1028700"/>
            <a:ext cx="15316200" cy="82296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6137961" y="4653088"/>
            <a:ext cx="11999688" cy="4410710"/>
            <a:chOff x="0" y="0"/>
            <a:chExt cx="15999584" cy="588094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9525"/>
              <a:ext cx="15999584" cy="41955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2480"/>
                </a:lnSpc>
              </a:pPr>
              <a:r>
                <a:rPr lang="en-US" sz="10400">
                  <a:solidFill>
                    <a:srgbClr val="F4F8F3"/>
                  </a:solidFill>
                  <a:latin typeface="Playfair Display"/>
                </a:rPr>
                <a:t>Depresja u dzieci </a:t>
              </a:r>
            </a:p>
            <a:p>
              <a:pPr algn="r">
                <a:lnSpc>
                  <a:spcPts val="12480"/>
                </a:lnSpc>
              </a:pPr>
              <a:r>
                <a:rPr lang="en-US" sz="10400">
                  <a:solidFill>
                    <a:srgbClr val="F4F8F3"/>
                  </a:solidFill>
                  <a:latin typeface="Playfair Display"/>
                </a:rPr>
                <a:t>i młodzieży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04567" y="5210316"/>
              <a:ext cx="15395017" cy="6706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-5400000">
            <a:off x="-1783722" y="4250438"/>
            <a:ext cx="6736977" cy="1567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100" spc="231">
                <a:solidFill>
                  <a:srgbClr val="628474"/>
                </a:solidFill>
                <a:latin typeface="Aileron Heavy"/>
              </a:rPr>
              <a:t>PORADNIA PSYCHOLOGICZNO - PEDAGOGICZNA W PRUDNIKU</a:t>
            </a:r>
          </a:p>
          <a:p>
            <a:pPr algn="ctr">
              <a:lnSpc>
                <a:spcPts val="2519"/>
              </a:lnSpc>
            </a:pPr>
            <a:r>
              <a:rPr lang="en-US" sz="2100" spc="231">
                <a:solidFill>
                  <a:srgbClr val="628474"/>
                </a:solidFill>
                <a:latin typeface="Aileron Heavy"/>
              </a:rPr>
              <a:t> UL KOŚCIUSZKI 55 A </a:t>
            </a:r>
          </a:p>
          <a:p>
            <a:pPr algn="ctr">
              <a:lnSpc>
                <a:spcPts val="2519"/>
              </a:lnSpc>
            </a:pPr>
            <a:r>
              <a:rPr lang="en-US" sz="2100" spc="231">
                <a:solidFill>
                  <a:srgbClr val="628474"/>
                </a:solidFill>
                <a:latin typeface="Montserrat Classic"/>
              </a:rPr>
              <a:t>48-200 PRUDNIK</a:t>
            </a:r>
          </a:p>
          <a:p>
            <a:pPr algn="ctr">
              <a:lnSpc>
                <a:spcPts val="2520"/>
              </a:lnSpc>
            </a:pPr>
            <a:r>
              <a:rPr lang="en-US" sz="2100" spc="231">
                <a:solidFill>
                  <a:srgbClr val="628474"/>
                </a:solidFill>
                <a:latin typeface="Aileron Heavy"/>
              </a:rPr>
              <a:t>TEL 774363862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28700"/>
            <a:ext cx="16230600" cy="8466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JAK ROZMAWIAĆ Z CHORYM NA DEPRESJĘ?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</a:p>
          <a:p>
            <a:pPr algn="ctr">
              <a:lnSpc>
                <a:spcPts val="3360"/>
              </a:lnSpc>
              <a:spcBef>
                <a:spcPct val="0"/>
              </a:spcBef>
            </a:pP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308" u="sng">
                <a:solidFill>
                  <a:srgbClr val="000000"/>
                </a:solidFill>
                <a:latin typeface="Montserrat Classic Bold"/>
              </a:rPr>
              <a:t>C0 MÓWIĆ ?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CHCESZ , ABY CIĘ PRZYTULIĆ ?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WIESZ, ŻE NIE JESTEŚ SAM/A?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DLA MNIE JESTEŚ WAŻNY/A.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JESTEŚMY TUTAJ PO TO, ABY CIĘ WSPIERAĆ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PRZYKRO MI, NIE DO KOŃCA ROZUMIEM, CO TERAZ CZUJESZ, ALE WSPÓCZUJE CI.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NIE ZOSTAWIE CIĘ.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PRZYKRO MI JEST Z POWODU TEGO, PRZEZ CO TERAZ PRZECHODZISZ,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JA ZADBAM O SIEBIE, NIE MUISZ SIĘ MARTWIĆ, ŻE TWOJE CIERPIENIE MNIE RANI.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KOCHAM CIĘ (TYLKO WTEDY, KIEDY FAKTYCZNIE TAK JEST)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NIE JESTEŚ WARIATEM/KĄ!</a:t>
            </a:r>
          </a:p>
          <a:p>
            <a:pPr algn="just" marL="462280" indent="-231140" lvl="1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GDY TO CO TERAZ ODCZUWASZ MINIĘ, JA WCIĄŻ TUTAJ BĘDĘ, TAK JAK TY.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626321" y="1157142"/>
            <a:ext cx="8195687" cy="546379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65992" y="522142"/>
            <a:ext cx="7705830" cy="846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WAŻNE TELEFONY – GDZIE SZUKAĆ POMOCY?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73895" y="2313963"/>
            <a:ext cx="7490024" cy="521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54" spc="292">
                <a:solidFill>
                  <a:srgbClr val="000000"/>
                </a:solidFill>
                <a:latin typeface="Montserrat Classic"/>
              </a:rPr>
              <a:t>TELEFON ZAUFANIA DLA DZIECI </a:t>
            </a:r>
          </a:p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54" spc="292">
                <a:solidFill>
                  <a:srgbClr val="000000"/>
                </a:solidFill>
                <a:latin typeface="Montserrat Classic"/>
              </a:rPr>
              <a:t>116 111</a:t>
            </a:r>
          </a:p>
          <a:p>
            <a:pPr algn="ctr">
              <a:lnSpc>
                <a:spcPts val="3185"/>
              </a:lnSpc>
              <a:spcBef>
                <a:spcPct val="0"/>
              </a:spcBef>
            </a:pPr>
          </a:p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54" spc="292">
                <a:solidFill>
                  <a:srgbClr val="000000"/>
                </a:solidFill>
                <a:latin typeface="Montserrat Classic"/>
              </a:rPr>
              <a:t>TELEFON ZAUFANIA DLA DZIECI </a:t>
            </a:r>
          </a:p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54" spc="292">
                <a:solidFill>
                  <a:srgbClr val="000000"/>
                </a:solidFill>
                <a:latin typeface="Montserrat Classic"/>
              </a:rPr>
              <a:t>800 080 222</a:t>
            </a:r>
          </a:p>
          <a:p>
            <a:pPr algn="ctr">
              <a:lnSpc>
                <a:spcPts val="3185"/>
              </a:lnSpc>
              <a:spcBef>
                <a:spcPct val="0"/>
              </a:spcBef>
            </a:pPr>
          </a:p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54" spc="292">
                <a:solidFill>
                  <a:srgbClr val="000000"/>
                </a:solidFill>
                <a:latin typeface="Montserrat Classic"/>
              </a:rPr>
              <a:t>TELEFON DLA RODZICÓW </a:t>
            </a:r>
          </a:p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54" spc="292">
                <a:solidFill>
                  <a:srgbClr val="000000"/>
                </a:solidFill>
                <a:latin typeface="Montserrat Classic"/>
              </a:rPr>
              <a:t>I NAUCZYCIELI 800 100 100</a:t>
            </a:r>
          </a:p>
          <a:p>
            <a:pPr algn="ctr">
              <a:lnSpc>
                <a:spcPts val="3185"/>
              </a:lnSpc>
              <a:spcBef>
                <a:spcPct val="0"/>
              </a:spcBef>
            </a:pPr>
          </a:p>
          <a:p>
            <a:pPr algn="ctr">
              <a:lnSpc>
                <a:spcPts val="3185"/>
              </a:lnSpc>
              <a:spcBef>
                <a:spcPct val="0"/>
              </a:spcBef>
            </a:pPr>
          </a:p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54" spc="292">
                <a:solidFill>
                  <a:srgbClr val="000000"/>
                </a:solidFill>
                <a:latin typeface="Montserrat Classic"/>
              </a:rPr>
              <a:t>PORADNIA PSYCHOLOGICZNO - PEDAGOGICZNA W PRUDNIKU - 774363862, PON - PIĄTEK 8-16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9279" y="605367"/>
            <a:ext cx="16230600" cy="7620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KOCHANI RODZICE, BARDZO WAŻNE JEST, ABY W TYM TRUDNYM DLA NAS CZASIE ZADBAĆ O KONDYCJE PSYCHICZNĄ CAŁEJ RODZINY, OTO KILKA RAD DLA WAS:</a:t>
            </a:r>
          </a:p>
          <a:p>
            <a:pPr algn="ctr">
              <a:lnSpc>
                <a:spcPts val="3359"/>
              </a:lnSpc>
            </a:pPr>
          </a:p>
          <a:p>
            <a:pPr marL="462280" indent="-231140" lvl="1">
              <a:lnSpc>
                <a:spcPts val="3359"/>
              </a:lnSpc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ZADBACJE O TO, ABY WASZE DZIECI MIAŁY W MIARĘ MOŻLIWOŚCI STAŁY PLAN DNIA - MOŻECIE UŁOŻYĆ GO WSPÓLNIE, STARSZE DZIECI MOGĄ ZROBIĆ TO SAMODZIELNIE.</a:t>
            </a:r>
          </a:p>
          <a:p>
            <a:pPr marL="462280" indent="-231140" lvl="1">
              <a:lnSpc>
                <a:spcPts val="3359"/>
              </a:lnSpc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PODCZAS NAUKI ZDALNEJ NALEŻY ZAPEWNIĆ DZIECKU ODPOWIEDNIE WARUNKI DO PRACY, WYGODNE MIEJSCE DO SIEDZENIA, BIURKO, SPOKÓJ I CISZĘ, ZADBAĆ NALEZY O PRAWIDŁOWĄ POSTAWĘ PRZY KOMPUTERZE.</a:t>
            </a:r>
          </a:p>
          <a:p>
            <a:pPr marL="462280" indent="-231140" lvl="1">
              <a:lnSpc>
                <a:spcPts val="3359"/>
              </a:lnSpc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POMIESZCZENIE W KTÓRYM PRACUJE DZIECKO NALEŻY CZĘSTO WIETRZYĆ.</a:t>
            </a:r>
          </a:p>
          <a:p>
            <a:pPr marL="462280" indent="-231140" lvl="1">
              <a:lnSpc>
                <a:spcPts val="3359"/>
              </a:lnSpc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TRZEBA DOPILOWAĆ ABY DZIECI BYŁY ODPOWIEDNIO NAWODNIONE.</a:t>
            </a:r>
          </a:p>
          <a:p>
            <a:pPr marL="462280" indent="-231140" lvl="1">
              <a:lnSpc>
                <a:spcPts val="3359"/>
              </a:lnSpc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DBAJMY O ZDROWĄ DIETĘ CAŁEJ RODZINNY, OGRANICZMY SPOŻYWANIE CUKRU I TŁUSZCZY, RZECZY PRZETWORZONYCH.</a:t>
            </a:r>
          </a:p>
          <a:p>
            <a:pPr marL="462280" indent="-231140" lvl="1">
              <a:lnSpc>
                <a:spcPts val="3360"/>
              </a:lnSpc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JEŻELI DZIECKO WYMAGA PODCZAS NAUKI PRZERW - POSTARAJMY SIĘ, MU JE UMOŻLIWIĆ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12321" y="726891"/>
            <a:ext cx="16230600" cy="6773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</a:p>
          <a:p>
            <a:pPr marL="462280" indent="-231140" lvl="1">
              <a:lnSpc>
                <a:spcPts val="3360"/>
              </a:lnSpc>
              <a:buFont typeface="Arial"/>
              <a:buChar char="•"/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NIE WYCIĄGAJMY KONSEKWENCJI ZE ZŁEGO NASTROJU U DZIECI - MOŻE WYNIKAĆ ON Z FRUSTRACJI, KTÓRA SPOWODOWANA JEST NOWĄ, TRUDNĄ SYTUACJĄ</a:t>
            </a:r>
          </a:p>
          <a:p>
            <a:pPr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PAMIĘTAJMY, ŻE DZIECI POTRZEBUJĄ CZASU NA ZABAWĘ I ROZRYWKI</a:t>
            </a:r>
          </a:p>
          <a:p>
            <a:pPr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NALEŻY UMOŻLIWIĆ RÓWNIEŻ KONTAKT - POPRZEZ TELEFON , MESSENGERA ZE ZNAJOMYMI DZIECKA.</a:t>
            </a:r>
          </a:p>
          <a:p>
            <a:pPr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STARAJMY SIĘ, ABY DZIECKO SWÓJ WOLNY CZAS NIE SPĘDZAŁO PRZED KOMPUTEREM.</a:t>
            </a:r>
          </a:p>
          <a:p>
            <a:pPr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ROZMAWIAJMY, BĄDŹMY DLA NASZYCH DZIECI WSPARCIEM.</a:t>
            </a:r>
          </a:p>
          <a:p>
            <a:pPr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JEŻELI POJAWIAJĄ SIĘ U DZIECI TRUDNE EMOCJE, TJ.: ZŁOŚĆ STRACH, LĘK - ROZMAWIAJMY O NICH, NIE IGNORUJMY ICH,</a:t>
            </a:r>
          </a:p>
          <a:p>
            <a:pPr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DBAJMY O REGURALNĄ AKTYWNOŚĆ FIZYCZNĄ - BARDZO DOBRZE WPŁYWA ONA NA REGULACJE TRUDNYCH EMOCJI, ZNACZNIE POPRAWIA KONDYCJE PSYCHICZNĄ JAK I FICZYCZNĄ.</a:t>
            </a:r>
          </a:p>
          <a:p>
            <a:pPr algn="l" marL="462280" indent="-231140" lvl="1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BĄDŹMY WYROZUMIALI I CIERPLIWI.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112554" y="6963679"/>
            <a:ext cx="3897610" cy="29865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98381" y="1028700"/>
            <a:ext cx="4062838" cy="423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ŹRÓDŁA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53007" y="6797221"/>
            <a:ext cx="10201673" cy="31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HTTPS://FORUMPRZECIWDEPRESJI.PL/CATEGORY/AKTUALNOSCI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53007" y="7629978"/>
            <a:ext cx="8928531" cy="31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HTTPS://WWW.MEDISTORE.COM.PL/ZDROWIE/DEPRESJA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822652" y="5542860"/>
            <a:ext cx="6520231" cy="435225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312796" y="1378411"/>
            <a:ext cx="15539944" cy="3765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DEPRESJA W KLASYFIKACJI MIĘDZYNARODOWEJ ORGANIZACJI ZDROWIA JEST NA CZWARTYM MIEJSCU ISTOTNYCH PROBLEMÓW ZDROWOTNYCH NA CAŁYM ŚWIECIE, STANOWI JEDNĄ Z PRZYCZYN SAMOBÓJSTW. CHOROBA TA DOTYKA LUDZI NIEZALEŻNIE OD WIEKU, WYKSZTAŁCENIA, POZYCJI SPOŁECZNEJ CZY PŁCI.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DEPRESJA TO CHOROBA, KTÓRA DOTYKA ZARÓNO NASZEGO CIAŁA JAK I UMYSŁU. DLATEGO BARDZO WĄZNE JEST WIELOASPEKTOWE PODEJŚCIE DO OSÓB CHORYCH.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777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683093" y="1028700"/>
            <a:ext cx="5576207" cy="8229600"/>
          </a:xfrm>
          <a:prstGeom prst="rect">
            <a:avLst/>
          </a:prstGeom>
          <a:solidFill>
            <a:srgbClr val="777777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5404" r="57586" b="5404"/>
          <a:stretch>
            <a:fillRect/>
          </a:stretch>
        </p:blipFill>
        <p:spPr>
          <a:xfrm flipH="false" flipV="false" rot="0">
            <a:off x="11396425" y="1028700"/>
            <a:ext cx="5862875" cy="82296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362063" y="1028700"/>
            <a:ext cx="8269391" cy="7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</a:pPr>
            <a:r>
              <a:rPr lang="en-US" sz="2695" spc="296">
                <a:solidFill>
                  <a:srgbClr val="000000"/>
                </a:solidFill>
                <a:latin typeface="Montserrat Classic"/>
              </a:rPr>
              <a:t>JAK PODAJE NFZ W 2014 ROKU </a:t>
            </a:r>
          </a:p>
          <a:p>
            <a:pPr algn="ctr">
              <a:lnSpc>
                <a:spcPts val="3234"/>
              </a:lnSpc>
            </a:pPr>
            <a:r>
              <a:rPr lang="en-US" sz="2695" spc="296">
                <a:solidFill>
                  <a:srgbClr val="000000"/>
                </a:solidFill>
                <a:latin typeface="Montserrat Classic"/>
              </a:rPr>
              <a:t>W POLSCE NA DEPRESJĘ LECZYŁO SIĘ BLISKO 8 TYSIĘCY DZIECI W POLSCE. </a:t>
            </a:r>
          </a:p>
          <a:p>
            <a:pPr algn="ctr">
              <a:lnSpc>
                <a:spcPts val="3234"/>
              </a:lnSpc>
            </a:pPr>
          </a:p>
          <a:p>
            <a:pPr algn="ctr">
              <a:lnSpc>
                <a:spcPts val="3234"/>
              </a:lnSpc>
            </a:pPr>
            <a:r>
              <a:rPr lang="en-US" sz="2695" spc="296">
                <a:solidFill>
                  <a:srgbClr val="000000"/>
                </a:solidFill>
                <a:latin typeface="Montserrat Classic"/>
              </a:rPr>
              <a:t>PRAWDOPODOBNIE 2 % DZIECI </a:t>
            </a:r>
          </a:p>
          <a:p>
            <a:pPr algn="ctr">
              <a:lnSpc>
                <a:spcPts val="3234"/>
              </a:lnSpc>
            </a:pPr>
            <a:r>
              <a:rPr lang="en-US" sz="2695" spc="296">
                <a:solidFill>
                  <a:srgbClr val="000000"/>
                </a:solidFill>
                <a:latin typeface="Montserrat Classic"/>
              </a:rPr>
              <a:t>I MŁODZIEŻY CIERPI NA DEPRESJĘ.</a:t>
            </a:r>
          </a:p>
          <a:p>
            <a:pPr algn="ctr">
              <a:lnSpc>
                <a:spcPts val="3234"/>
              </a:lnSpc>
            </a:pPr>
          </a:p>
          <a:p>
            <a:pPr algn="ctr">
              <a:lnSpc>
                <a:spcPts val="3234"/>
              </a:lnSpc>
            </a:pPr>
            <a:r>
              <a:rPr lang="en-US" sz="2695" spc="296">
                <a:solidFill>
                  <a:srgbClr val="000000"/>
                </a:solidFill>
                <a:latin typeface="Montserrat Classic"/>
              </a:rPr>
              <a:t>DEPRESJA DOTYKA, AŻ 20 % NASTOLATKÓW, 2 % DZIECI POMIĘDZY 6-12 ROKIEM ŻYCIA, ORAZ 1 % DZIECI </a:t>
            </a:r>
          </a:p>
          <a:p>
            <a:pPr algn="ctr">
              <a:lnSpc>
                <a:spcPts val="3234"/>
              </a:lnSpc>
            </a:pPr>
            <a:r>
              <a:rPr lang="en-US" sz="2695" spc="296">
                <a:solidFill>
                  <a:srgbClr val="000000"/>
                </a:solidFill>
                <a:latin typeface="Montserrat Classic"/>
              </a:rPr>
              <a:t>W WIEKU PRZEDSZKOLNYM , POWYŻEJ 2 -3 ROKU ŻYCIA. </a:t>
            </a:r>
          </a:p>
          <a:p>
            <a:pPr algn="ctr">
              <a:lnSpc>
                <a:spcPts val="3234"/>
              </a:lnSpc>
            </a:pPr>
          </a:p>
          <a:p>
            <a:pPr algn="ctr">
              <a:lnSpc>
                <a:spcPts val="3234"/>
              </a:lnSpc>
            </a:pPr>
            <a:r>
              <a:rPr lang="en-US" sz="2695" spc="296">
                <a:solidFill>
                  <a:srgbClr val="000000"/>
                </a:solidFill>
                <a:latin typeface="Montserrat Classic"/>
              </a:rPr>
              <a:t>JAK WYNIKA Z RAPORTU FUNDACJI DAJEMY DZIECIĄ SIŁE, W 2014 ROKU </a:t>
            </a:r>
          </a:p>
          <a:p>
            <a:pPr algn="ctr">
              <a:lnSpc>
                <a:spcPts val="3234"/>
              </a:lnSpc>
              <a:spcBef>
                <a:spcPct val="0"/>
              </a:spcBef>
            </a:pPr>
            <a:r>
              <a:rPr lang="en-US" sz="2695" spc="296">
                <a:solidFill>
                  <a:srgbClr val="000000"/>
                </a:solidFill>
                <a:latin typeface="Montserrat Classic"/>
              </a:rPr>
              <a:t>W POLSCE ODNOTOWANO 209 SAMOBÓJSTW OSOB PONIŻEJ 19 ROKU ŻYCIA.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777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4929" y="381000"/>
            <a:ext cx="9935936" cy="952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</a:p>
          <a:p>
            <a:pPr algn="ctr">
              <a:lnSpc>
                <a:spcPts val="2519"/>
              </a:lnSpc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DIAGNOZA DEPRESJI U DZIECI I MŁODZIEŻY NIE JEST ŁATWA, PONIEWAŻ U DZIECI MOGĘ WYSTEPOWAĆ NIETYPOWE OBJAWY.</a:t>
            </a:r>
          </a:p>
          <a:p>
            <a:pPr algn="ctr">
              <a:lnSpc>
                <a:spcPts val="2519"/>
              </a:lnSpc>
            </a:pP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DEPRESJI OKRESU DZIECIŃSTWA I DOJRZEWANIA CZĘSTO TOWARZYSZĄ INNNE JEDNOSTKI CHOROBOWE NP. : ZABURZENIA LĘKOWE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 (SĄ DIAGNOZOWENE U 30 -70 % DZIECI Z ROZPOZNANĄ DEPRESJĄ)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PRZYCZYNY WYSTĘPOWANIA DEPRESJI U DZIECI NIE SĄ  DO KOŃCA ZNANE. PODOBNIE JAK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W PRZYPADKU OSÓB DOROSŁYCH NAJCZĘŚCIEJ JEST TO WSPÓLWYSTĘPOWANIE TRZECH CZYNNIKÓW: BIOLOGICZNYCH, PSYCHOLOGICZNYCH I ŚRODOWISKOWYCH.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CZYNNIKI BIOLOGICZNE TO GENY, KTÓRE DZIECKO DZIEDZICZY PO RODZICACH. JEŻELI KTOŚ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W RODZINIE CHORUJE NA DEPRESJĘ, TO ISTNIEJE POWAŻNE RYZYKO, ŻE DZIECKO RÓWNIEŻ NA NIĄ ZACHORUJE.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 CZYNNIKI PSYCHOLOGICZNE: WRAŻLIWOŚĆ, ODPORNOŚĆ NA STRES, RADZENIE SOBIE Z EMOCJAMI, POCZUCIE WŁASNEJ WARTOŚCI.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000000"/>
                </a:solidFill>
                <a:latin typeface="Montserrat Classic"/>
              </a:rPr>
              <a:t>  CZYNNIKI ŚRODOWISKOWE: SPOSÓB I MIEJSCE WYCHOWANIA, TRAUMATYCZNE DOŚWIADCZENIA, UTRATA BLISKIEJ OSOBY, DOŚWIADCZANIE PRZEMOCY.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0571" t="0" r="19768" b="0"/>
          <a:stretch>
            <a:fillRect/>
          </a:stretch>
        </p:blipFill>
        <p:spPr>
          <a:xfrm flipH="false" flipV="false" rot="0">
            <a:off x="10694157" y="1273629"/>
            <a:ext cx="7171503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777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4350" y="2312307"/>
            <a:ext cx="13291457" cy="6238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96240" indent="-198120" lvl="1">
              <a:lnSpc>
                <a:spcPts val="2879"/>
              </a:lnSpc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SMUTEK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OGRANICZENIE LUB REZYGNACJA Z ZAINTERESOWAŃ I AKTYWNOŚCI, KTÓRE DOTYCHCZAS SPRAWIAŁY RADOŚĆ (ANHEDONIA)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ZMIANY W ZAKRESIE AKTYWNOŚCI PSYCHORUCHOWEJ – SPOWOLNIENIE LUB POBUDZENIE PSYCHORUCHOWE, 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POCZUCIE BRAKU NADZIEI I SENSU ŻYCIA,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NISKIE POCZUCIE WŁASNEJ WARTOŚCI,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NADMIERNE POCZUCIE WINY,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POCZUCIE BEZRADNOŚCI,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NAWRACAJĄCE MYŚLI O ŚMIERCI I SAMOBÓJSTWIE,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SPADEK ENERGII,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NADMIERNA MĘCZLIWOŚĆ,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ZABURZENIA KONCENTRACJI I UWAGI,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WZROST LUB SPADEK APETYTU,</a:t>
            </a:r>
          </a:p>
          <a:p>
            <a:pPr marL="396240" indent="-198120" lvl="1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264">
                <a:solidFill>
                  <a:srgbClr val="000000"/>
                </a:solidFill>
                <a:latin typeface="Montserrat Classic"/>
              </a:rPr>
              <a:t>ZMIANA DOTYCHACZOSWEGO WZORCA SNU (UTRZYMUJĄCE SIĘ PRZEZ PEWIEN CZAS WYRAŹNE TRUDNOŚCI Z ZASYPIANIEM LUB WCZESNE WYBUDZANIE).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53197" t="11166" r="0" b="11166"/>
          <a:stretch>
            <a:fillRect/>
          </a:stretch>
        </p:blipFill>
        <p:spPr>
          <a:xfrm flipH="false" flipV="false" rot="0">
            <a:off x="14143776" y="2900609"/>
            <a:ext cx="3858603" cy="644339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855327" y="577952"/>
            <a:ext cx="15403973" cy="944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352">
                <a:solidFill>
                  <a:srgbClr val="000000"/>
                </a:solidFill>
                <a:latin typeface="Montserrat Classic"/>
              </a:rPr>
              <a:t>OBJAWY DEPRESJI U DZIECI I MŁODZIĘZY (SĄ PODOBNE DO OBJAWÓW U OSÓB DOROSŁYCH):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602845" y="4543367"/>
            <a:ext cx="7474196" cy="498435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24643" y="1028700"/>
            <a:ext cx="16230600" cy="292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352">
                <a:solidFill>
                  <a:srgbClr val="000000"/>
                </a:solidFill>
                <a:latin typeface="Aileron Heavy"/>
              </a:rPr>
              <a:t>DRODZY RODZICE, JEŻELI COŚ NIEPOKOI PAŃSTWA W ZACHOWANIU DZIECKA, NASTOLATKA, NALEŻY SKONTAKTOWAĆ SIĘ ZE SPECJALISTĄ.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352">
                <a:solidFill>
                  <a:srgbClr val="000000"/>
                </a:solidFill>
                <a:latin typeface="Aileron Heavy"/>
              </a:rPr>
              <a:t>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352">
                <a:solidFill>
                  <a:srgbClr val="000000"/>
                </a:solidFill>
                <a:latin typeface="Aileron Heavy"/>
              </a:rPr>
              <a:t>PAMIĘTAJMY RÓWNIEŻ, ŻE NIE KAŻDE OBNIŻENIE NASTROJU, CZY NIEPRZESPANA NOC BĘDZIE OZNACZAŁA DEPRESJĘ.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41644" r="0" b="28732"/>
          <a:stretch>
            <a:fillRect/>
          </a:stretch>
        </p:blipFill>
        <p:spPr>
          <a:xfrm flipH="false" flipV="false" rot="0">
            <a:off x="2686703" y="3526971"/>
            <a:ext cx="12914594" cy="573132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846261" y="776277"/>
            <a:ext cx="13966597" cy="2147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17" spc="309">
                <a:solidFill>
                  <a:srgbClr val="000000"/>
                </a:solidFill>
                <a:latin typeface="Montserrat Classic"/>
              </a:rPr>
              <a:t>GŁÓWNM OBJAW DEPRESJI TO OGÓLNE POGORSZENIE SIĘ NASTROJU. TAKI STAN MOŻE ZDARZYĆ SIĘ KAŻDEMU Z NAS. JEŚLI JEDNAK STAN TAKI TRWA DŁUŻEJ NIŻ DWA TYGODNIE </a:t>
            </a:r>
          </a:p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17" spc="309">
                <a:solidFill>
                  <a:srgbClr val="000000"/>
                </a:solidFill>
                <a:latin typeface="Montserrat Classic"/>
              </a:rPr>
              <a:t>I TOWARZYSZĄ MU INNE OBJAWY, NALEŻY SKONTAKTOWAĆ SIĘ ZE SPECJALISTĄ.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133600" y="4026505"/>
            <a:ext cx="10020801" cy="56367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028700"/>
            <a:ext cx="16230600" cy="4550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DEPRESJA TO CHOROBA PRZEWLEKŁA, KTÓRA LUBI NAWRACAĆ. PAMIĘTAJMY, JEŻELI KTOŚ Z NASZYCH BLISKICH NA NIĄ ZACHORUJE, BYĆ MOŻE BĘDZIE WYMAGAŁ HOSPITALIZACJI (W ZALEŻNOŚCI OD ZAAWANSOWANIA CHOROBY), BĘDZIE MUSIAŁ PRZYJMOWAĆ LEKI ORAZ BRAĆ UDZIAŁ W TERAPII. DROGA DO ZDROWAI JEST DŁUGA, POWINNIŚMY WIĘĆ WSPIERAĆ OSOBĘ CHORĄ.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FFFFFF"/>
                </a:solidFill>
                <a:latin typeface="Montserrat Classic"/>
              </a:rPr>
              <a:t>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</a:p>
          <a:p>
            <a:pPr algn="ctr">
              <a:lnSpc>
                <a:spcPts val="2519"/>
              </a:lnSpc>
              <a:spcBef>
                <a:spcPct val="0"/>
              </a:spcBef>
            </a:pP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spc="230">
                <a:solidFill>
                  <a:srgbClr val="FFFFFF"/>
                </a:solidFill>
                <a:latin typeface="Montserrat Classic"/>
              </a:rPr>
              <a:t>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52263" y="1028700"/>
            <a:ext cx="15183473" cy="6780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JAK ROZMAWIAĆ Z CHORYM NA DEPRESJĘ?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</a:p>
          <a:p>
            <a:pPr algn="ctr">
              <a:lnSpc>
                <a:spcPts val="3360"/>
              </a:lnSpc>
              <a:spcBef>
                <a:spcPct val="0"/>
              </a:spcBef>
            </a:pP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308" u="sng">
                <a:solidFill>
                  <a:srgbClr val="000000"/>
                </a:solidFill>
                <a:latin typeface="Montserrat Classic"/>
              </a:rPr>
              <a:t>CZEGO NIE MÓWIĆ ?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spc="308">
                <a:solidFill>
                  <a:srgbClr val="000000"/>
                </a:solidFill>
                <a:latin typeface="Montserrat Classic"/>
              </a:rPr>
              <a:t>INNI MAJĄ GORZEJ NIŻ TY, A TAK SIĘ NIE SMUCĄ,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PRZESTAŃ SIĘ WRESZCIE SMUCIĆ.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WEŹ SIĘ W GARŚĆ.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WIEM CO CZUJESZ, JA MIAŁEM/AM DEPRESJĘ CAŁY ZESZŁY TYDZIEŃ.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NIKT NIE MÓWIŁ, ŻE ŻYCIE BĘDZIE ŁATWE.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LEPIEJ WYJDŹ DO ZNAJOMYCH I SKOŃCZ JUŻ TAK MARUDZIĆ.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WZIĄŁBYŚ SIĘ DO ROBOTY.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A PRÓBOWAŁEŚ/AŚ NAPIĆ SIĘ MELISY ?</a:t>
            </a:r>
          </a:p>
          <a:p>
            <a:pPr algn="just" marL="462280" indent="-23114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MASZ DEPRESJĘ ? TO TAK JAK ZAWSZE.</a:t>
            </a:r>
          </a:p>
          <a:p>
            <a:pPr algn="just" marL="462280" indent="-231140" lvl="1">
              <a:lnSpc>
                <a:spcPts val="3360"/>
              </a:lnSpc>
              <a:buFont typeface="Arial"/>
              <a:buChar char="•"/>
            </a:pPr>
            <a:r>
              <a:rPr lang="en-US" sz="2799" spc="307">
                <a:solidFill>
                  <a:srgbClr val="000000"/>
                </a:solidFill>
                <a:latin typeface="Montserrat Classic"/>
              </a:rPr>
              <a:t>PRZEZ CIEBIEI TWOJE NASTAWIENIE WSZYSCY MAJĄ SIĘ GORZEJ !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DAD5gHKwQFs</dc:identifier>
  <dcterms:modified xsi:type="dcterms:W3CDTF">2011-08-01T06:04:30Z</dcterms:modified>
  <cp:revision>1</cp:revision>
  <dc:title>depresja</dc:title>
</cp:coreProperties>
</file>